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65" r:id="rId8"/>
    <p:sldId id="270" r:id="rId9"/>
    <p:sldId id="269" r:id="rId10"/>
    <p:sldId id="268" r:id="rId11"/>
    <p:sldId id="267" r:id="rId12"/>
    <p:sldId id="266" r:id="rId13"/>
    <p:sldId id="271" r:id="rId14"/>
    <p:sldId id="272" r:id="rId15"/>
    <p:sldId id="263" r:id="rId16"/>
    <p:sldId id="273" r:id="rId17"/>
    <p:sldId id="264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91B"/>
    <a:srgbClr val="646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26"/>
  </p:normalViewPr>
  <p:slideViewPr>
    <p:cSldViewPr>
      <p:cViewPr varScale="1">
        <p:scale>
          <a:sx n="59" d="100"/>
          <a:sy n="59" d="100"/>
        </p:scale>
        <p:origin x="13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B61D-C26E-4802-9CBA-894210727D04}" type="datetimeFigureOut">
              <a:rPr lang="de-AT" smtClean="0"/>
              <a:t>18.06.2024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67E38-9029-42ED-AFCD-CF57FC6F7A2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700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3764288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/>
              <a:t>PRÄSENTATIONSTITEL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4164534"/>
            <a:ext cx="649887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/>
              <a:t>Untertitel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41314" y="3428393"/>
            <a:ext cx="4338637" cy="328236"/>
          </a:xfrm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de-DE" dirty="0"/>
              <a:t>Ort/Datum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728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‹#›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7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3764288"/>
            <a:ext cx="7198788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/>
              <a:t>PRÄSENTATIONSTITEL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4164534"/>
            <a:ext cx="721895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/>
              <a:t>Untertitel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A56B4C-9AFA-C25F-DDBE-D775799D4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48" y="6543675"/>
            <a:ext cx="4319905" cy="31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45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1989138"/>
            <a:ext cx="8642350" cy="4319587"/>
          </a:xfrm>
          <a:prstGeom prst="rect">
            <a:avLst/>
          </a:prstGeom>
        </p:spPr>
        <p:txBody>
          <a:bodyPr/>
          <a:lstStyle>
            <a:lvl1pPr marL="715963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+mj-lt"/>
              <a:buAutoNum type="arabicPeriod"/>
              <a:defRPr sz="1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3150" indent="-357188">
              <a:buClr>
                <a:srgbClr val="BC091B"/>
              </a:buClr>
              <a:buFont typeface="Wingdings" panose="05000000000000000000" pitchFamily="2" charset="2"/>
              <a:buChar char="§"/>
              <a:defRPr sz="14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>
              <a:buFont typeface="+mj-lt"/>
              <a:buAutoNum type="arabicPeriod"/>
            </a:pPr>
            <a:r>
              <a:rPr lang="de-DE" dirty="0"/>
              <a:t>Nummerierung</a:t>
            </a:r>
          </a:p>
          <a:p>
            <a:pPr lvl="1"/>
            <a:r>
              <a:rPr lang="de-DE" dirty="0"/>
              <a:t>Nummerierung 1. Ebene</a:t>
            </a:r>
          </a:p>
          <a:p>
            <a:pPr lvl="1"/>
            <a:endParaRPr lang="de-DE" dirty="0"/>
          </a:p>
          <a:p>
            <a:pPr lvl="0">
              <a:buFont typeface="+mj-lt"/>
              <a:buAutoNum type="arabicPeriod"/>
            </a:pP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‹#›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9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548680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/>
              <a:t>INHALTSVERZEICHNIS</a:t>
            </a: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F155A5-E2D5-ECDD-C36D-3A4AA512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48" y="6543675"/>
            <a:ext cx="4319905" cy="31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27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‹#›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548680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/>
              <a:t>PRÄSENTATIONSTITEL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948926"/>
            <a:ext cx="649887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/>
              <a:t>Untertitel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42888" y="1989138"/>
            <a:ext cx="8650287" cy="4320182"/>
          </a:xfrm>
        </p:spPr>
        <p:txBody>
          <a:bodyPr>
            <a:noAutofit/>
          </a:bodyPr>
          <a:lstStyle>
            <a:lvl1pPr marL="700088" indent="-342900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Wingdings" panose="05000000000000000000" pitchFamily="2" charset="2"/>
              <a:buChar char="§"/>
              <a:defRPr b="0" baseline="0">
                <a:solidFill>
                  <a:srgbClr val="646567"/>
                </a:solidFill>
              </a:defRPr>
            </a:lvl1pPr>
            <a:lvl2pPr marL="1073150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Verdana" panose="020B0604030504040204" pitchFamily="34" charset="0"/>
              <a:buChar char="▫"/>
              <a:defRPr sz="1400" baseline="0">
                <a:solidFill>
                  <a:srgbClr val="646567"/>
                </a:solidFill>
              </a:defRPr>
            </a:lvl2pPr>
            <a:lvl3pPr marL="1431925" marR="0" indent="-3587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SzTx/>
              <a:buFont typeface="Symbol" panose="05050102010706020507" pitchFamily="18" charset="2"/>
              <a:buChar char="-"/>
              <a:tabLst/>
              <a:defRPr sz="1200">
                <a:solidFill>
                  <a:srgbClr val="646567"/>
                </a:solidFill>
              </a:defRPr>
            </a:lvl3pPr>
          </a:lstStyle>
          <a:p>
            <a:pPr lvl="0"/>
            <a:r>
              <a:rPr lang="de-DE" dirty="0"/>
              <a:t>Ebene 1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  <a:p>
            <a:pPr lvl="2"/>
            <a:endParaRPr lang="de-DE" dirty="0"/>
          </a:p>
          <a:p>
            <a:pPr lvl="0"/>
            <a:endParaRPr lang="de-DE" dirty="0"/>
          </a:p>
          <a:p>
            <a:pPr lvl="2"/>
            <a:endParaRPr lang="de-DE" dirty="0"/>
          </a:p>
          <a:p>
            <a:pPr lvl="3"/>
            <a:r>
              <a:rPr lang="de-DE" dirty="0"/>
              <a:t>Ebene 3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0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0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6F6C199-F44A-E3E8-E0E0-8F299D0C0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47" y="6543675"/>
            <a:ext cx="4319905" cy="31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10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Folie Slogan/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‹#›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548680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/>
              <a:t>Folie mit </a:t>
            </a:r>
            <a:r>
              <a:rPr lang="de-DE" dirty="0" err="1"/>
              <a:t>claim</a:t>
            </a:r>
            <a:r>
              <a:rPr lang="de-DE" dirty="0"/>
              <a:t>/SLOGAN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948926"/>
            <a:ext cx="649887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/>
              <a:t>Untertitel</a:t>
            </a:r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16016" y="1988840"/>
            <a:ext cx="4169221" cy="4320182"/>
          </a:xfrm>
        </p:spPr>
        <p:txBody>
          <a:bodyPr/>
          <a:lstStyle>
            <a:lvl1pPr>
              <a:defRPr sz="16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Claim/Slogan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42889" y="1989138"/>
            <a:ext cx="4185096" cy="4319587"/>
          </a:xfrm>
        </p:spPr>
        <p:txBody>
          <a:bodyPr/>
          <a:lstStyle>
            <a:lvl1pPr marL="357188" indent="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Wingdings" panose="05000000000000000000" pitchFamily="2" charset="2"/>
              <a:buChar char="§"/>
              <a:defRPr sz="1600" b="0" baseline="0">
                <a:solidFill>
                  <a:srgbClr val="646567"/>
                </a:solidFill>
              </a:defRPr>
            </a:lvl1pPr>
            <a:lvl2pPr marL="1073150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Verdana" panose="020B0604030504040204" pitchFamily="34" charset="0"/>
              <a:buChar char="▫"/>
              <a:defRPr sz="1400" baseline="0">
                <a:solidFill>
                  <a:srgbClr val="646567"/>
                </a:solidFill>
              </a:defRPr>
            </a:lvl2pPr>
            <a:lvl3pPr marL="1431925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Symbol" panose="05050102010706020507" pitchFamily="18" charset="2"/>
              <a:buChar char="-"/>
              <a:defRPr sz="1200">
                <a:solidFill>
                  <a:srgbClr val="646567"/>
                </a:solidFill>
              </a:defRPr>
            </a:lvl3pPr>
          </a:lstStyle>
          <a:p>
            <a:pPr lvl="0"/>
            <a:r>
              <a:rPr lang="de-DE" dirty="0"/>
              <a:t>Ebene 1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0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D6D2A0-39CE-DE74-86E6-E3E172602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48" y="6543675"/>
            <a:ext cx="4319905" cy="31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90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‹#›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548680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/>
              <a:t>Folie mit </a:t>
            </a:r>
            <a:r>
              <a:rPr lang="de-DE" dirty="0" err="1"/>
              <a:t>text</a:t>
            </a:r>
            <a:r>
              <a:rPr lang="de-DE" dirty="0"/>
              <a:t> und </a:t>
            </a:r>
            <a:r>
              <a:rPr lang="de-DE" dirty="0" err="1"/>
              <a:t>bild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948926"/>
            <a:ext cx="649887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/>
              <a:t>Untertitel</a:t>
            </a:r>
            <a:endParaRPr lang="de-AT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9682" y="1991879"/>
            <a:ext cx="4172798" cy="4317441"/>
          </a:xfrm>
        </p:spPr>
        <p:txBody>
          <a:bodyPr/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Bild einfügen und in den Rahmen einpassen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42889" y="1989138"/>
            <a:ext cx="4185096" cy="4319587"/>
          </a:xfrm>
        </p:spPr>
        <p:txBody>
          <a:bodyPr>
            <a:normAutofit/>
          </a:bodyPr>
          <a:lstStyle>
            <a:lvl1pPr marL="715963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Wingdings" panose="05000000000000000000" pitchFamily="2" charset="2"/>
              <a:buChar char="§"/>
              <a:defRPr sz="1600" b="0" baseline="0">
                <a:solidFill>
                  <a:srgbClr val="646567"/>
                </a:solidFill>
              </a:defRPr>
            </a:lvl1pPr>
            <a:lvl2pPr marL="1073150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Verdana" panose="020B0604030504040204" pitchFamily="34" charset="0"/>
              <a:buChar char="▫"/>
              <a:defRPr sz="1400" baseline="0">
                <a:solidFill>
                  <a:srgbClr val="646567"/>
                </a:solidFill>
              </a:defRPr>
            </a:lvl2pPr>
            <a:lvl3pPr marL="1431925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Symbol" panose="05050102010706020507" pitchFamily="18" charset="2"/>
              <a:buChar char="-"/>
              <a:defRPr sz="1200">
                <a:solidFill>
                  <a:srgbClr val="646567"/>
                </a:solidFill>
              </a:defRPr>
            </a:lvl3pPr>
          </a:lstStyle>
          <a:p>
            <a:pPr lvl="0"/>
            <a:r>
              <a:rPr lang="de-DE" dirty="0"/>
              <a:t>Ebene 1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0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FAC0895-EA65-8879-3469-59FF1DC9F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48" y="6543675"/>
            <a:ext cx="4319905" cy="31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59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il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‹#›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548680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/>
              <a:t>Bild großflächig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948926"/>
            <a:ext cx="649887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/>
              <a:t>Untertitel</a:t>
            </a:r>
            <a:endParaRPr lang="de-AT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738" y="1991879"/>
            <a:ext cx="8649742" cy="4317441"/>
          </a:xfrm>
        </p:spPr>
        <p:txBody>
          <a:bodyPr/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Bild einfügen und linksbündig ausrichten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7EF06-49A8-A9B7-68AA-1B1CF0C94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48" y="6543675"/>
            <a:ext cx="4319905" cy="31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7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A6AFFCF-C6E5-82D5-30E8-4C3A6EDC4A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528" y="4365104"/>
            <a:ext cx="5328592" cy="23279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48895" algn="l">
              <a:lnSpc>
                <a:spcPct val="150000"/>
              </a:lnSpc>
              <a:tabLst>
                <a:tab pos="266700" algn="l"/>
                <a:tab pos="6391910" algn="r"/>
              </a:tabLst>
            </a:pPr>
            <a:r>
              <a:rPr lang="de-DE" sz="800" b="1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Impressum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>
              <a:lnSpc>
                <a:spcPct val="150000"/>
              </a:lnSpc>
              <a:tabLst>
                <a:tab pos="266700" algn="l"/>
                <a:tab pos="6391910" algn="r"/>
              </a:tabLst>
            </a:pPr>
            <a:r>
              <a:rPr lang="de-DE" sz="8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Nachdruck, auch auszugsweise, ist nur mit schriftlicher Genehmigung der </a:t>
            </a:r>
          </a:p>
          <a:p>
            <a:pPr marR="48895" algn="l">
              <a:lnSpc>
                <a:spcPct val="150000"/>
              </a:lnSpc>
              <a:tabLst>
                <a:tab pos="266700" algn="l"/>
                <a:tab pos="6391910" algn="r"/>
              </a:tabLst>
            </a:pPr>
            <a:r>
              <a:rPr lang="de-DE" sz="8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Volkshilfe Wien Gemeinnützige Betriebs-GmbH gestattet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>
              <a:lnSpc>
                <a:spcPct val="150000"/>
              </a:lnSpc>
              <a:tabLst>
                <a:tab pos="266700" algn="l"/>
                <a:tab pos="6391910" algn="r"/>
              </a:tabLst>
            </a:pPr>
            <a:r>
              <a:rPr lang="de-DE" sz="8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>
              <a:lnSpc>
                <a:spcPct val="150000"/>
              </a:lnSpc>
              <a:tabLst>
                <a:tab pos="266700" algn="l"/>
                <a:tab pos="6391910" algn="r"/>
              </a:tabLst>
            </a:pPr>
            <a:r>
              <a:rPr lang="de-DE" sz="10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de-DE" sz="800" b="1" dirty="0">
                <a:solidFill>
                  <a:srgbClr val="BC091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VOLKSHILFE WIEN GEMEINNÜTZIGE BETRIEBS-GMBH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>
              <a:lnSpc>
                <a:spcPct val="150000"/>
              </a:lnSpc>
              <a:tabLst>
                <a:tab pos="266700" algn="l"/>
                <a:tab pos="6391910" algn="r"/>
              </a:tabLst>
            </a:pPr>
            <a:r>
              <a:rPr lang="de-DE" sz="8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Weinberggasse 77, 1190 Wien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>
              <a:lnSpc>
                <a:spcPct val="150000"/>
              </a:lnSpc>
              <a:tabLst>
                <a:tab pos="266700" algn="l"/>
                <a:tab pos="6391910" algn="r"/>
              </a:tabLst>
            </a:pPr>
            <a:r>
              <a:rPr lang="de-DE" sz="8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Tel.: +43 1 360 64-0, E-Mail: sekretariat@volkshilfe-wien.at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>
              <a:lnSpc>
                <a:spcPct val="150000"/>
              </a:lnSpc>
              <a:tabLst>
                <a:tab pos="266700" algn="l"/>
                <a:tab pos="6391910" algn="r"/>
              </a:tabLst>
            </a:pPr>
            <a:r>
              <a:rPr lang="de-DE" sz="8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FN 443962 k; UID: ATU70085739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>
              <a:tabLst>
                <a:tab pos="266700" algn="l"/>
                <a:tab pos="6391910" algn="r"/>
              </a:tabLst>
            </a:pPr>
            <a:r>
              <a:rPr lang="de-DE" sz="8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>
              <a:tabLst>
                <a:tab pos="266700" algn="l"/>
                <a:tab pos="6391910" algn="r"/>
              </a:tabLst>
            </a:pPr>
            <a:r>
              <a:rPr lang="de-DE" sz="8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>
              <a:tabLst>
                <a:tab pos="266700" algn="l"/>
                <a:tab pos="6391910" algn="r"/>
              </a:tabLst>
            </a:pPr>
            <a:r>
              <a:rPr lang="de-DE" sz="8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>
              <a:tabLst>
                <a:tab pos="266700" algn="l"/>
                <a:tab pos="6391910" algn="r"/>
              </a:tabLst>
            </a:pPr>
            <a:r>
              <a:rPr lang="de-DE" sz="8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  Mai 2024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8895" algn="l"/>
            <a:r>
              <a:rPr lang="de-DE" sz="1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6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251520" y="282789"/>
            <a:ext cx="6480720" cy="987318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66388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de-AT" dirty="0"/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7358" y="260648"/>
            <a:ext cx="1555883" cy="4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2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 cap="all" baseline="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tel:+4367687841767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/>
              <a:t>Sustainability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an </a:t>
            </a:r>
            <a:r>
              <a:rPr lang="de-AT" dirty="0" err="1"/>
              <a:t>Opportunity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social </a:t>
            </a:r>
            <a:r>
              <a:rPr lang="de-AT" dirty="0" err="1"/>
              <a:t>housing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33363" y="4916416"/>
            <a:ext cx="6498877" cy="888848"/>
          </a:xfrm>
        </p:spPr>
        <p:txBody>
          <a:bodyPr/>
          <a:lstStyle/>
          <a:p>
            <a:r>
              <a:rPr lang="de-AT" dirty="0" err="1"/>
              <a:t>Using</a:t>
            </a:r>
            <a:r>
              <a:rPr lang="de-AT" dirty="0"/>
              <a:t> 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energy</a:t>
            </a:r>
            <a:r>
              <a:rPr lang="de-AT" dirty="0"/>
              <a:t> </a:t>
            </a:r>
            <a:r>
              <a:rPr lang="de-AT" dirty="0" err="1"/>
              <a:t>transition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reduce</a:t>
            </a:r>
            <a:r>
              <a:rPr lang="de-AT" dirty="0"/>
              <a:t> </a:t>
            </a:r>
            <a:r>
              <a:rPr lang="de-AT" dirty="0" err="1"/>
              <a:t>costs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homeless</a:t>
            </a:r>
            <a:r>
              <a:rPr lang="de-AT" dirty="0"/>
              <a:t> </a:t>
            </a:r>
            <a:r>
              <a:rPr lang="de-AT" dirty="0" err="1"/>
              <a:t>service</a:t>
            </a:r>
            <a:r>
              <a:rPr lang="de-AT" dirty="0"/>
              <a:t> </a:t>
            </a:r>
            <a:r>
              <a:rPr lang="de-AT" dirty="0" err="1"/>
              <a:t>providers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Vienna/18.6.2024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2282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oil</a:t>
            </a:r>
            <a:r>
              <a:rPr lang="de-DE" dirty="0"/>
              <a:t> and gas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Subsidies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1438" indent="0">
              <a:buNone/>
            </a:pPr>
            <a:endParaRPr lang="de-DE" dirty="0"/>
          </a:p>
          <a:p>
            <a:r>
              <a:rPr lang="de-DE" dirty="0"/>
              <a:t>„Sanierungsbonus“ – </a:t>
            </a:r>
            <a:r>
              <a:rPr lang="de-DE" dirty="0" err="1"/>
              <a:t>improvement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thermal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building</a:t>
            </a:r>
            <a:endParaRPr lang="de-DE" dirty="0"/>
          </a:p>
          <a:p>
            <a:pPr lvl="1"/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EUR 525/m</a:t>
            </a:r>
            <a:r>
              <a:rPr lang="de-DE" baseline="30000" dirty="0"/>
              <a:t>2</a:t>
            </a:r>
          </a:p>
          <a:p>
            <a:pPr marL="1073150" lvl="2" indent="0">
              <a:buNone/>
            </a:pPr>
            <a:endParaRPr lang="de-DE" dirty="0"/>
          </a:p>
          <a:p>
            <a:r>
              <a:rPr lang="de-DE" dirty="0"/>
              <a:t>„out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ail</a:t>
            </a:r>
            <a:r>
              <a:rPr lang="de-DE" dirty="0"/>
              <a:t> and gas-</a:t>
            </a:r>
            <a:r>
              <a:rPr lang="de-DE" dirty="0" err="1"/>
              <a:t>subsidies</a:t>
            </a:r>
            <a:r>
              <a:rPr lang="de-DE" dirty="0"/>
              <a:t> –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district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, </a:t>
            </a:r>
            <a:r>
              <a:rPr lang="de-DE" dirty="0" err="1"/>
              <a:t>heat</a:t>
            </a:r>
            <a:r>
              <a:rPr lang="de-DE" dirty="0"/>
              <a:t> pump, …</a:t>
            </a:r>
          </a:p>
          <a:p>
            <a:pPr lvl="1"/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75 %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investment</a:t>
            </a:r>
            <a:endParaRPr lang="de-DE" dirty="0"/>
          </a:p>
          <a:p>
            <a:pPr lvl="1"/>
            <a:endParaRPr lang="de-DE" baseline="30000" dirty="0"/>
          </a:p>
          <a:p>
            <a:r>
              <a:rPr lang="de-DE" dirty="0"/>
              <a:t>additional </a:t>
            </a:r>
            <a:r>
              <a:rPr lang="de-DE" dirty="0" err="1"/>
              <a:t>provincial</a:t>
            </a:r>
            <a:r>
              <a:rPr lang="de-DE" dirty="0"/>
              <a:t> </a:t>
            </a:r>
            <a:r>
              <a:rPr lang="de-DE" dirty="0" err="1"/>
              <a:t>subsidies</a:t>
            </a:r>
            <a:endParaRPr lang="de-DE" dirty="0"/>
          </a:p>
          <a:p>
            <a:pPr lvl="1"/>
            <a:endParaRPr lang="de-DE" baseline="30000" dirty="0"/>
          </a:p>
          <a:p>
            <a:pPr marL="107315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marL="71438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86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Legal </a:t>
            </a:r>
            <a:r>
              <a:rPr lang="de-DE" dirty="0" err="1"/>
              <a:t>situation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Greening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heating</a:t>
            </a:r>
            <a:r>
              <a:rPr lang="de-AT" dirty="0"/>
              <a:t> </a:t>
            </a:r>
            <a:r>
              <a:rPr lang="de-AT" dirty="0" err="1"/>
              <a:t>system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1438" indent="0">
              <a:buNone/>
            </a:pPr>
            <a:endParaRPr lang="de-DE" dirty="0"/>
          </a:p>
          <a:p>
            <a:r>
              <a:rPr lang="de-DE" dirty="0"/>
              <a:t>Volkshilfe Wien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tenant</a:t>
            </a:r>
            <a:r>
              <a:rPr lang="de-DE" dirty="0"/>
              <a:t>, not </a:t>
            </a:r>
            <a:r>
              <a:rPr lang="de-DE" dirty="0" err="1"/>
              <a:t>owner</a:t>
            </a:r>
            <a:r>
              <a:rPr lang="de-DE" dirty="0"/>
              <a:t> – not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 err="1"/>
              <a:t>Improvement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district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enforced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landlord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conditions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Other </a:t>
            </a:r>
            <a:r>
              <a:rPr lang="de-DE" dirty="0" err="1"/>
              <a:t>improvements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enforced</a:t>
            </a:r>
            <a:r>
              <a:rPr lang="de-DE" dirty="0"/>
              <a:t>  </a:t>
            </a:r>
          </a:p>
          <a:p>
            <a:endParaRPr lang="de-DE" dirty="0"/>
          </a:p>
          <a:p>
            <a:pPr marL="357188" indent="0">
              <a:buNone/>
            </a:pPr>
            <a:r>
              <a:rPr lang="de-DE" b="1" dirty="0">
                <a:solidFill>
                  <a:srgbClr val="BC091B"/>
                </a:solidFill>
                <a:sym typeface="Wingdings" pitchFamily="2" charset="2"/>
              </a:rPr>
              <a:t> </a:t>
            </a:r>
            <a:r>
              <a:rPr lang="de-DE" b="1" dirty="0" err="1">
                <a:solidFill>
                  <a:srgbClr val="BC091B"/>
                </a:solidFill>
                <a:sym typeface="Wingdings" pitchFamily="2" charset="2"/>
              </a:rPr>
              <a:t>higher</a:t>
            </a:r>
            <a:r>
              <a:rPr lang="de-DE" b="1" dirty="0">
                <a:solidFill>
                  <a:srgbClr val="BC091B"/>
                </a:solidFill>
                <a:sym typeface="Wingdings" pitchFamily="2" charset="2"/>
              </a:rPr>
              <a:t> </a:t>
            </a:r>
            <a:r>
              <a:rPr lang="de-DE" b="1" dirty="0" err="1">
                <a:solidFill>
                  <a:srgbClr val="BC091B"/>
                </a:solidFill>
                <a:sym typeface="Wingdings" pitchFamily="2" charset="2"/>
              </a:rPr>
              <a:t>expenses</a:t>
            </a:r>
            <a:r>
              <a:rPr lang="de-DE" b="1" dirty="0">
                <a:solidFill>
                  <a:srgbClr val="BC091B"/>
                </a:solidFill>
                <a:sym typeface="Wingdings" pitchFamily="2" charset="2"/>
              </a:rPr>
              <a:t> </a:t>
            </a:r>
            <a:r>
              <a:rPr lang="de-DE" b="1" dirty="0" err="1">
                <a:solidFill>
                  <a:srgbClr val="BC091B"/>
                </a:solidFill>
                <a:sym typeface="Wingdings" pitchFamily="2" charset="2"/>
              </a:rPr>
              <a:t>for</a:t>
            </a:r>
            <a:r>
              <a:rPr lang="de-DE" b="1" dirty="0">
                <a:solidFill>
                  <a:srgbClr val="BC091B"/>
                </a:solidFill>
                <a:sym typeface="Wingdings" pitchFamily="2" charset="2"/>
              </a:rPr>
              <a:t> </a:t>
            </a:r>
            <a:r>
              <a:rPr lang="de-DE" b="1" dirty="0" err="1">
                <a:solidFill>
                  <a:srgbClr val="BC091B"/>
                </a:solidFill>
                <a:sym typeface="Wingdings" pitchFamily="2" charset="2"/>
              </a:rPr>
              <a:t>us</a:t>
            </a:r>
            <a:r>
              <a:rPr lang="de-DE" b="1" dirty="0">
                <a:solidFill>
                  <a:srgbClr val="BC091B"/>
                </a:solidFill>
                <a:sym typeface="Wingdings" pitchFamily="2" charset="2"/>
              </a:rPr>
              <a:t>!</a:t>
            </a:r>
            <a:endParaRPr lang="de-DE" b="1" dirty="0">
              <a:solidFill>
                <a:srgbClr val="BC091B"/>
              </a:solidFill>
            </a:endParaRPr>
          </a:p>
          <a:p>
            <a:pPr lvl="2"/>
            <a:endParaRPr lang="de-DE" dirty="0"/>
          </a:p>
          <a:p>
            <a:pPr marL="71438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38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14375" lvl="1" indent="0">
              <a:buNone/>
            </a:pPr>
            <a:endParaRPr lang="de-DE" dirty="0"/>
          </a:p>
          <a:p>
            <a:pPr marL="0" indent="-1587">
              <a:buNone/>
            </a:pPr>
            <a:r>
              <a:rPr lang="de-DE" b="1" dirty="0">
                <a:solidFill>
                  <a:srgbClr val="BC091B"/>
                </a:solidFill>
              </a:rPr>
              <a:t>Legal </a:t>
            </a:r>
            <a:r>
              <a:rPr lang="de-DE" b="1" dirty="0" err="1">
                <a:solidFill>
                  <a:srgbClr val="BC091B"/>
                </a:solidFill>
              </a:rPr>
              <a:t>changes</a:t>
            </a:r>
            <a:r>
              <a:rPr lang="de-DE" b="1" dirty="0">
                <a:solidFill>
                  <a:srgbClr val="BC091B"/>
                </a:solidFill>
              </a:rPr>
              <a:t> </a:t>
            </a:r>
            <a:r>
              <a:rPr lang="de-DE" b="1" dirty="0" err="1">
                <a:solidFill>
                  <a:srgbClr val="BC091B"/>
                </a:solidFill>
              </a:rPr>
              <a:t>are</a:t>
            </a:r>
            <a:r>
              <a:rPr lang="de-DE" b="1" dirty="0">
                <a:solidFill>
                  <a:srgbClr val="BC091B"/>
                </a:solidFill>
              </a:rPr>
              <a:t> </a:t>
            </a:r>
            <a:r>
              <a:rPr lang="de-DE" b="1" dirty="0" err="1">
                <a:solidFill>
                  <a:srgbClr val="BC091B"/>
                </a:solidFill>
              </a:rPr>
              <a:t>necessary</a:t>
            </a:r>
            <a:endParaRPr lang="de-DE" b="1" dirty="0">
              <a:solidFill>
                <a:srgbClr val="BC091B"/>
              </a:solidFill>
            </a:endParaRPr>
          </a:p>
          <a:p>
            <a:pPr marL="0" indent="-1587">
              <a:buNone/>
            </a:pPr>
            <a:endParaRPr lang="de-DE" b="1" dirty="0">
              <a:solidFill>
                <a:srgbClr val="BC091B"/>
              </a:solidFill>
            </a:endParaRPr>
          </a:p>
          <a:p>
            <a:pPr marL="642938" indent="-285750"/>
            <a:r>
              <a:rPr lang="de-DE" dirty="0"/>
              <a:t>Funding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support </a:t>
            </a:r>
            <a:r>
              <a:rPr lang="de-DE" dirty="0" err="1"/>
              <a:t>organizations</a:t>
            </a:r>
            <a:r>
              <a:rPr lang="de-DE" dirty="0"/>
              <a:t> in switch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buildings</a:t>
            </a:r>
            <a:r>
              <a:rPr lang="de-DE" dirty="0"/>
              <a:t> – </a:t>
            </a:r>
            <a:r>
              <a:rPr lang="de-DE" dirty="0" err="1"/>
              <a:t>cheaper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run</a:t>
            </a:r>
            <a:endParaRPr lang="de-DE" dirty="0"/>
          </a:p>
          <a:p>
            <a:pPr marL="642938" indent="-285750"/>
            <a:endParaRPr lang="de-DE" dirty="0"/>
          </a:p>
          <a:p>
            <a:pPr marL="642938" indent="-285750"/>
            <a:r>
              <a:rPr lang="de-DE" dirty="0" err="1"/>
              <a:t>landlords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forced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 </a:t>
            </a:r>
            <a:r>
              <a:rPr lang="de-DE" dirty="0" err="1"/>
              <a:t>ecological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marL="642938" indent="-285750"/>
            <a:endParaRPr lang="de-DE" dirty="0"/>
          </a:p>
          <a:p>
            <a:pPr marL="642938" indent="-285750"/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paid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landlord</a:t>
            </a:r>
            <a:endParaRPr lang="de-DE" dirty="0"/>
          </a:p>
          <a:p>
            <a:pPr marL="642938" indent="-28575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51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3F2B66-F872-0863-070D-4A7699E8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642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PA-Volkshilfe-Hafen-001">
            <a:extLst>
              <a:ext uri="{FF2B5EF4-FFF2-40B4-BE49-F238E27FC236}">
                <a16:creationId xmlns:a16="http://schemas.microsoft.com/office/drawing/2014/main" id="{0F5B9C58-E6C1-F99E-62C1-BD2E5548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4" y="548680"/>
            <a:ext cx="4217222" cy="281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FC3DBEB-5E27-2723-9397-89C45273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96" y="3497838"/>
            <a:ext cx="4324707" cy="28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4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00DD32E-4FE2-5AFD-7826-FB57F214EA9B}"/>
              </a:ext>
            </a:extLst>
          </p:cNvPr>
          <p:cNvSpPr txBox="1"/>
          <p:nvPr/>
        </p:nvSpPr>
        <p:spPr>
          <a:xfrm>
            <a:off x="323528" y="2394754"/>
            <a:ext cx="48102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b="1" i="0" u="none" strike="noStrike" dirty="0">
                <a:solidFill>
                  <a:srgbClr val="4B4B4B"/>
                </a:solidFill>
                <a:effectLst/>
                <a:latin typeface="Verdana" panose="020B0604030504040204" pitchFamily="34" charset="0"/>
              </a:rPr>
              <a:t>Mag. Martin Orner</a:t>
            </a:r>
            <a:b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e-DE" sz="1200" b="0" i="0" u="none" strike="noStrike" dirty="0">
                <a:solidFill>
                  <a:srgbClr val="4B4B4B"/>
                </a:solidFill>
                <a:effectLst/>
                <a:latin typeface="Verdana" panose="020B0604030504040204" pitchFamily="34" charset="0"/>
              </a:rPr>
              <a:t>Head </a:t>
            </a:r>
            <a:r>
              <a:rPr lang="de-DE" sz="1200" b="0" i="0" u="none" strike="noStrike" dirty="0" err="1">
                <a:solidFill>
                  <a:srgbClr val="4B4B4B"/>
                </a:solidFill>
                <a:effectLst/>
                <a:latin typeface="Verdana" panose="020B0604030504040204" pitchFamily="34" charset="0"/>
              </a:rPr>
              <a:t>of</a:t>
            </a:r>
            <a:r>
              <a:rPr lang="de-DE" sz="1200" b="0" i="0" u="none" strike="noStrike" dirty="0">
                <a:solidFill>
                  <a:srgbClr val="4B4B4B"/>
                </a:solidFill>
                <a:effectLst/>
                <a:latin typeface="Verdana" panose="020B0604030504040204" pitchFamily="34" charset="0"/>
              </a:rPr>
              <a:t> REAL ESTATE &amp; LAW</a:t>
            </a:r>
            <a:b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e-DE" sz="1200" b="1" i="0" u="none" strike="noStrike" cap="all" dirty="0">
                <a:solidFill>
                  <a:srgbClr val="BC091A"/>
                </a:solidFill>
                <a:effectLst/>
                <a:latin typeface="Verdana" panose="020B0604030504040204" pitchFamily="34" charset="0"/>
              </a:rPr>
              <a:t>VOLKSHILFE WIEN</a:t>
            </a:r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e-DE" sz="1200" b="1" i="0" u="none" strike="noStrike" cap="all" dirty="0">
                <a:solidFill>
                  <a:srgbClr val="BC091A"/>
                </a:solidFill>
                <a:effectLst/>
                <a:latin typeface="Verdana" panose="020B0604030504040204" pitchFamily="34" charset="0"/>
              </a:rPr>
              <a:t>GEMEINNÜTZIGE BETRIEBS-GMBH</a:t>
            </a:r>
            <a:b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e-DE" sz="1200" b="0" i="0" u="none" strike="noStrike" dirty="0">
                <a:solidFill>
                  <a:srgbClr val="4B4B4B"/>
                </a:solidFill>
                <a:effectLst/>
                <a:latin typeface="Verdana" panose="020B0604030504040204" pitchFamily="34" charset="0"/>
              </a:rPr>
              <a:t>Bloch-Bauer-Promenade 13/2B</a:t>
            </a:r>
            <a:endParaRPr lang="de-DE" sz="12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de-DE" sz="1200" b="0" i="0" u="none" strike="noStrike" dirty="0">
                <a:solidFill>
                  <a:srgbClr val="4B4B4B"/>
                </a:solidFill>
                <a:effectLst/>
                <a:latin typeface="Verdana" panose="020B0604030504040204" pitchFamily="34" charset="0"/>
              </a:rPr>
              <a:t>1100 Wien</a:t>
            </a:r>
            <a:br>
              <a:rPr lang="de-DE" sz="1200" b="0" i="0" u="none" strike="noStrike" dirty="0">
                <a:solidFill>
                  <a:srgbClr val="4B4B4B"/>
                </a:solidFill>
                <a:effectLst/>
                <a:latin typeface="Verdana" panose="020B0604030504040204" pitchFamily="34" charset="0"/>
              </a:rPr>
            </a:br>
            <a:br>
              <a:rPr lang="de-DE" sz="1200" b="0" i="0" u="none" strike="noStrike" dirty="0">
                <a:solidFill>
                  <a:srgbClr val="4B4B4B"/>
                </a:solidFill>
                <a:effectLst/>
                <a:latin typeface="Verdana" panose="020B0604030504040204" pitchFamily="34" charset="0"/>
              </a:rPr>
            </a:br>
            <a:r>
              <a:rPr lang="de-DE" sz="1200" b="0" i="0" u="none" strike="noStrike" dirty="0">
                <a:solidFill>
                  <a:srgbClr val="4B4B4B"/>
                </a:solidFill>
                <a:effectLst/>
                <a:latin typeface="Verdana" panose="020B0604030504040204" pitchFamily="34" charset="0"/>
              </a:rPr>
              <a:t>Mobil:</a:t>
            </a:r>
            <a:r>
              <a:rPr lang="de-DE" sz="1200" b="0" i="0" u="none" strike="noStrike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   </a:t>
            </a:r>
            <a:r>
              <a:rPr lang="de-DE" sz="1200" b="0" i="0" u="sng" strike="noStrike" dirty="0">
                <a:solidFill>
                  <a:schemeClr val="accent1"/>
                </a:solidFill>
                <a:effectLst/>
                <a:latin typeface="Verdana" panose="020B0604030504040204" pitchFamily="34" charset="0"/>
                <a:hlinkClick r:id="rId2" tooltip="tel:+43676878417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+43 676 8784 1767</a:t>
            </a:r>
            <a:endParaRPr lang="de-DE" sz="1200" b="0" i="0" u="none" strike="noStrike" dirty="0">
              <a:solidFill>
                <a:schemeClr val="accent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Volkshilfe </a:t>
            </a:r>
            <a:r>
              <a:rPr lang="de-DE" dirty="0" err="1"/>
              <a:t>wien</a:t>
            </a:r>
            <a:endParaRPr lang="de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56F985-7CC1-07C7-EA30-FC39C8D1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32" y="911660"/>
            <a:ext cx="3825598" cy="53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B4DF47F-7AAE-5E7D-7521-23D124F65BBE}"/>
              </a:ext>
            </a:extLst>
          </p:cNvPr>
          <p:cNvSpPr txBox="1">
            <a:spLocks/>
          </p:cNvSpPr>
          <p:nvPr/>
        </p:nvSpPr>
        <p:spPr>
          <a:xfrm>
            <a:off x="242888" y="1196752"/>
            <a:ext cx="4280343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/>
            <a:r>
              <a:rPr lang="de-DE" b="1" dirty="0">
                <a:solidFill>
                  <a:schemeClr val="accent2"/>
                </a:solidFill>
              </a:rPr>
              <a:t>Member </a:t>
            </a:r>
            <a:r>
              <a:rPr lang="de-DE" b="1" dirty="0" err="1">
                <a:solidFill>
                  <a:schemeClr val="accent2"/>
                </a:solidFill>
              </a:rPr>
              <a:t>of</a:t>
            </a:r>
            <a:r>
              <a:rPr lang="de-DE" b="1" dirty="0">
                <a:solidFill>
                  <a:schemeClr val="accent2"/>
                </a:solidFill>
              </a:rPr>
              <a:t> „Volkshilfe Austria“ –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biggest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social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organisations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Austria</a:t>
            </a:r>
          </a:p>
          <a:p>
            <a:pPr marL="71438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1438"/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almost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1800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employees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Vienna</a:t>
            </a:r>
          </a:p>
          <a:p>
            <a:pPr marL="71438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1438"/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fields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activities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357188" indent="-285750">
              <a:buFontTx/>
              <a:buChar char="-"/>
            </a:pP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services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homeless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people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stationary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facilities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housing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…</a:t>
            </a:r>
          </a:p>
          <a:p>
            <a:pPr marL="357188" indent="-285750">
              <a:buFontTx/>
              <a:buChar char="-"/>
            </a:pP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housing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refugees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displaced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persons</a:t>
            </a:r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57188" indent="-285750">
              <a:buFontTx/>
              <a:buChar char="-"/>
            </a:pP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accomodations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youths</a:t>
            </a:r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57188" indent="-285750">
              <a:buFontTx/>
              <a:buChar char="-"/>
            </a:pP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eviction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prevention</a:t>
            </a:r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57188" indent="-285750">
              <a:buFontTx/>
              <a:buChar char="-"/>
            </a:pP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information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center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sexworkers</a:t>
            </a:r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57188" indent="-285750">
              <a:buFontTx/>
              <a:buChar char="-"/>
            </a:pP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mobile care</a:t>
            </a:r>
          </a:p>
          <a:p>
            <a:pPr marL="357188" indent="-285750">
              <a:buFontTx/>
              <a:buChar char="-"/>
            </a:pP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labour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</a:t>
            </a:r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projects</a:t>
            </a:r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57188" indent="-285750">
              <a:buFontTx/>
              <a:buChar char="-"/>
            </a:pPr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57188" indent="-285750">
              <a:buFontTx/>
              <a:buChar char="-"/>
            </a:pPr>
            <a:endParaRPr lang="de-DE" dirty="0"/>
          </a:p>
          <a:p>
            <a:pPr marL="7143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27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Stationary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1438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Five </a:t>
            </a:r>
            <a:r>
              <a:rPr lang="de-DE" b="1" dirty="0" err="1">
                <a:solidFill>
                  <a:schemeClr val="accent2"/>
                </a:solidFill>
              </a:rPr>
              <a:t>stationary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facilities</a:t>
            </a:r>
            <a:r>
              <a:rPr lang="de-DE" b="1" dirty="0">
                <a:solidFill>
                  <a:schemeClr val="accent2"/>
                </a:solidFill>
              </a:rPr>
              <a:t> in Vienna:</a:t>
            </a:r>
            <a:endParaRPr lang="de-DE" dirty="0"/>
          </a:p>
          <a:p>
            <a:pPr marL="71438" indent="0">
              <a:buNone/>
            </a:pPr>
            <a:endParaRPr lang="de-DE" dirty="0"/>
          </a:p>
          <a:p>
            <a:r>
              <a:rPr lang="de-DE" dirty="0"/>
              <a:t>3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refugees</a:t>
            </a:r>
            <a:r>
              <a:rPr lang="de-DE" dirty="0"/>
              <a:t>, 2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homeless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, 1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in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situations</a:t>
            </a:r>
            <a:endParaRPr lang="de-DE" dirty="0"/>
          </a:p>
          <a:p>
            <a:pPr marL="357188" indent="0">
              <a:buNone/>
            </a:pPr>
            <a:r>
              <a:rPr lang="de-DE" dirty="0"/>
              <a:t> </a:t>
            </a:r>
          </a:p>
          <a:p>
            <a:pPr lvl="1"/>
            <a:r>
              <a:rPr lang="de-DE" dirty="0"/>
              <a:t>all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rented</a:t>
            </a:r>
            <a:endParaRPr lang="de-DE" dirty="0"/>
          </a:p>
          <a:p>
            <a:pPr lvl="1"/>
            <a:r>
              <a:rPr lang="de-DE" dirty="0"/>
              <a:t>different </a:t>
            </a:r>
            <a:r>
              <a:rPr lang="de-DE" dirty="0" err="1"/>
              <a:t>conservations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– </a:t>
            </a:r>
            <a:r>
              <a:rPr lang="de-DE" dirty="0" err="1"/>
              <a:t>from</a:t>
            </a:r>
            <a:r>
              <a:rPr lang="de-DE" dirty="0"/>
              <a:t> „</a:t>
            </a:r>
            <a:r>
              <a:rPr lang="de-DE" dirty="0" err="1"/>
              <a:t>bad</a:t>
            </a:r>
            <a:r>
              <a:rPr lang="de-DE" dirty="0"/>
              <a:t>“ </a:t>
            </a:r>
            <a:r>
              <a:rPr lang="de-DE" dirty="0" err="1"/>
              <a:t>to</a:t>
            </a:r>
            <a:r>
              <a:rPr lang="de-DE" dirty="0"/>
              <a:t> „</a:t>
            </a:r>
            <a:r>
              <a:rPr lang="de-DE" dirty="0" err="1"/>
              <a:t>new</a:t>
            </a:r>
            <a:r>
              <a:rPr lang="de-DE" dirty="0"/>
              <a:t>“</a:t>
            </a:r>
          </a:p>
          <a:p>
            <a:pPr marL="71438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22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Stationary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1438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Franziska-Fast-Haus</a:t>
            </a:r>
            <a:endParaRPr lang="de-DE" dirty="0"/>
          </a:p>
          <a:p>
            <a:r>
              <a:rPr lang="de-DE" dirty="0"/>
              <a:t>Wien, </a:t>
            </a:r>
            <a:r>
              <a:rPr lang="de-DE" dirty="0" err="1"/>
              <a:t>Gumpendorfer</a:t>
            </a:r>
            <a:r>
              <a:rPr lang="de-DE" dirty="0"/>
              <a:t> Gürtel </a:t>
            </a:r>
          </a:p>
          <a:p>
            <a:pPr lvl="1"/>
            <a:r>
              <a:rPr lang="de-DE" dirty="0" err="1"/>
              <a:t>housing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homeless</a:t>
            </a:r>
            <a:r>
              <a:rPr lang="de-DE" dirty="0"/>
              <a:t> </a:t>
            </a:r>
            <a:r>
              <a:rPr lang="de-DE" dirty="0" err="1"/>
              <a:t>people</a:t>
            </a:r>
            <a:endParaRPr lang="de-DE" dirty="0"/>
          </a:p>
          <a:p>
            <a:pPr lvl="2"/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: 2010</a:t>
            </a:r>
          </a:p>
          <a:p>
            <a:pPr lvl="2"/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: 2481 m</a:t>
            </a:r>
            <a:r>
              <a:rPr lang="de-DE" baseline="30000" dirty="0"/>
              <a:t>2</a:t>
            </a:r>
            <a:r>
              <a:rPr lang="de-DE" dirty="0"/>
              <a:t>, 86 </a:t>
            </a:r>
            <a:r>
              <a:rPr lang="de-DE" dirty="0" err="1"/>
              <a:t>apartments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86 </a:t>
            </a:r>
            <a:r>
              <a:rPr lang="de-DE" dirty="0" err="1"/>
              <a:t>people</a:t>
            </a:r>
            <a:endParaRPr lang="de-DE" dirty="0"/>
          </a:p>
          <a:p>
            <a:pPr lvl="2"/>
            <a:r>
              <a:rPr lang="de-DE" dirty="0" err="1"/>
              <a:t>heating</a:t>
            </a:r>
            <a:r>
              <a:rPr lang="de-DE" dirty="0"/>
              <a:t>/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/m</a:t>
            </a:r>
            <a:r>
              <a:rPr lang="de-DE" baseline="30000" dirty="0"/>
              <a:t>2</a:t>
            </a:r>
            <a:r>
              <a:rPr lang="de-DE" dirty="0"/>
              <a:t>a: EUR 40,01 (</a:t>
            </a:r>
            <a:r>
              <a:rPr lang="de-DE" dirty="0" err="1"/>
              <a:t>district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)</a:t>
            </a:r>
          </a:p>
          <a:p>
            <a:pPr lvl="2"/>
            <a:endParaRPr lang="de-DE" dirty="0"/>
          </a:p>
          <a:p>
            <a:pPr marL="71438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9310F9-D819-59B0-6750-6AAF44E7F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55" y="3717032"/>
            <a:ext cx="3886200" cy="27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0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Stationary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Examples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1438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Haus Liesing</a:t>
            </a:r>
            <a:endParaRPr lang="de-DE" dirty="0"/>
          </a:p>
          <a:p>
            <a:r>
              <a:rPr lang="de-DE" dirty="0"/>
              <a:t>Wien – 23nd </a:t>
            </a:r>
            <a:r>
              <a:rPr lang="de-DE" dirty="0" err="1"/>
              <a:t>district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housing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homeless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 </a:t>
            </a:r>
          </a:p>
          <a:p>
            <a:pPr lvl="2"/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: 2007</a:t>
            </a:r>
          </a:p>
          <a:p>
            <a:pPr lvl="2"/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: 2095 m</a:t>
            </a:r>
            <a:r>
              <a:rPr lang="de-DE" baseline="30000" dirty="0"/>
              <a:t>2</a:t>
            </a:r>
            <a:r>
              <a:rPr lang="de-DE" dirty="0"/>
              <a:t>, 63 </a:t>
            </a:r>
            <a:r>
              <a:rPr lang="de-DE" dirty="0" err="1"/>
              <a:t>apartments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65 </a:t>
            </a:r>
            <a:r>
              <a:rPr lang="de-DE" dirty="0" err="1"/>
              <a:t>people</a:t>
            </a:r>
            <a:endParaRPr lang="de-DE" dirty="0"/>
          </a:p>
          <a:p>
            <a:pPr lvl="2"/>
            <a:r>
              <a:rPr lang="de-DE" dirty="0" err="1"/>
              <a:t>heating</a:t>
            </a:r>
            <a:r>
              <a:rPr lang="de-DE" dirty="0"/>
              <a:t>/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/m</a:t>
            </a:r>
            <a:r>
              <a:rPr lang="de-DE" baseline="30000" dirty="0"/>
              <a:t>2</a:t>
            </a:r>
            <a:r>
              <a:rPr lang="de-DE" dirty="0"/>
              <a:t>a: EUR 26,56 (</a:t>
            </a:r>
            <a:r>
              <a:rPr lang="de-DE" dirty="0" err="1"/>
              <a:t>district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)</a:t>
            </a:r>
          </a:p>
          <a:p>
            <a:pPr lvl="2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certificate</a:t>
            </a:r>
            <a:endParaRPr lang="de-DE" dirty="0"/>
          </a:p>
          <a:p>
            <a:pPr lvl="2"/>
            <a:endParaRPr lang="de-DE" dirty="0"/>
          </a:p>
          <a:p>
            <a:pPr marL="71438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03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Stationary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Examples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1438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PLS:</a:t>
            </a:r>
            <a:endParaRPr lang="de-DE" dirty="0"/>
          </a:p>
          <a:p>
            <a:pPr marL="71438" indent="0">
              <a:buNone/>
            </a:pPr>
            <a:endParaRPr lang="de-DE" dirty="0"/>
          </a:p>
          <a:p>
            <a:r>
              <a:rPr lang="de-DE" dirty="0"/>
              <a:t>Wien-Donaustadt </a:t>
            </a:r>
          </a:p>
          <a:p>
            <a:pPr lvl="1"/>
            <a:r>
              <a:rPr lang="de-DE" dirty="0" err="1"/>
              <a:t>housing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refugees</a:t>
            </a:r>
            <a:r>
              <a:rPr lang="de-DE" dirty="0"/>
              <a:t> – male </a:t>
            </a:r>
            <a:r>
              <a:rPr lang="de-DE" dirty="0" err="1"/>
              <a:t>only</a:t>
            </a:r>
            <a:endParaRPr lang="de-DE" dirty="0"/>
          </a:p>
          <a:p>
            <a:pPr lvl="2"/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: </a:t>
            </a:r>
            <a:r>
              <a:rPr lang="de-DE" dirty="0" err="1"/>
              <a:t>unknown</a:t>
            </a:r>
            <a:r>
              <a:rPr lang="de-DE" dirty="0"/>
              <a:t> – </a:t>
            </a:r>
            <a:r>
              <a:rPr lang="de-DE" dirty="0" err="1"/>
              <a:t>probably</a:t>
            </a:r>
            <a:r>
              <a:rPr lang="de-DE" dirty="0"/>
              <a:t> 1980s</a:t>
            </a:r>
          </a:p>
          <a:p>
            <a:pPr lvl="2"/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: 1080 m</a:t>
            </a:r>
            <a:r>
              <a:rPr lang="de-DE" baseline="30000" dirty="0"/>
              <a:t>2</a:t>
            </a:r>
            <a:r>
              <a:rPr lang="de-DE" dirty="0"/>
              <a:t>, 37 </a:t>
            </a:r>
            <a:r>
              <a:rPr lang="de-DE" dirty="0" err="1"/>
              <a:t>apartments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74 </a:t>
            </a:r>
            <a:r>
              <a:rPr lang="de-DE" dirty="0" err="1"/>
              <a:t>people</a:t>
            </a:r>
            <a:endParaRPr lang="de-DE" dirty="0"/>
          </a:p>
          <a:p>
            <a:pPr lvl="2"/>
            <a:r>
              <a:rPr lang="de-DE" dirty="0" err="1"/>
              <a:t>heating</a:t>
            </a:r>
            <a:r>
              <a:rPr lang="de-DE" dirty="0"/>
              <a:t>/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/m</a:t>
            </a:r>
            <a:r>
              <a:rPr lang="de-DE" baseline="30000" dirty="0"/>
              <a:t>2</a:t>
            </a:r>
            <a:r>
              <a:rPr lang="de-DE" dirty="0"/>
              <a:t>a: EUR 17,84 (</a:t>
            </a:r>
            <a:r>
              <a:rPr lang="de-DE" dirty="0" err="1"/>
              <a:t>district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)</a:t>
            </a:r>
          </a:p>
          <a:p>
            <a:pPr lvl="2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certificate</a:t>
            </a:r>
            <a:endParaRPr lang="de-DE" dirty="0"/>
          </a:p>
          <a:p>
            <a:pPr lvl="2"/>
            <a:endParaRPr lang="de-DE" dirty="0"/>
          </a:p>
          <a:p>
            <a:pPr marL="71438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759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Stationary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Examples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1438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Bruno Kreisky-Haus</a:t>
            </a:r>
            <a:endParaRPr lang="de-DE" dirty="0"/>
          </a:p>
          <a:p>
            <a:pPr marL="71438" indent="0">
              <a:buNone/>
            </a:pPr>
            <a:endParaRPr lang="de-DE" dirty="0"/>
          </a:p>
          <a:p>
            <a:r>
              <a:rPr lang="de-DE" dirty="0"/>
              <a:t>Wien-Floridsdorf </a:t>
            </a:r>
          </a:p>
          <a:p>
            <a:pPr lvl="1"/>
            <a:r>
              <a:rPr lang="de-DE" dirty="0" err="1"/>
              <a:t>housing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refugees</a:t>
            </a:r>
            <a:endParaRPr lang="de-DE" dirty="0"/>
          </a:p>
          <a:p>
            <a:pPr lvl="2"/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: 1974</a:t>
            </a:r>
          </a:p>
          <a:p>
            <a:pPr lvl="2"/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: 2478 m</a:t>
            </a:r>
            <a:r>
              <a:rPr lang="de-DE" baseline="30000" dirty="0"/>
              <a:t>2</a:t>
            </a:r>
            <a:r>
              <a:rPr lang="de-DE" dirty="0"/>
              <a:t>, 49 </a:t>
            </a:r>
            <a:r>
              <a:rPr lang="de-DE" dirty="0" err="1"/>
              <a:t>apartments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180 </a:t>
            </a:r>
            <a:r>
              <a:rPr lang="de-DE" dirty="0" err="1"/>
              <a:t>people</a:t>
            </a:r>
            <a:endParaRPr lang="de-DE" dirty="0"/>
          </a:p>
          <a:p>
            <a:pPr lvl="2"/>
            <a:r>
              <a:rPr lang="de-DE" dirty="0" err="1"/>
              <a:t>heating</a:t>
            </a:r>
            <a:r>
              <a:rPr lang="de-DE" dirty="0"/>
              <a:t>/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/m</a:t>
            </a:r>
            <a:r>
              <a:rPr lang="de-DE" baseline="30000" dirty="0"/>
              <a:t>2</a:t>
            </a:r>
            <a:r>
              <a:rPr lang="de-DE" dirty="0"/>
              <a:t>a: EUR 29,87 – </a:t>
            </a:r>
            <a:r>
              <a:rPr lang="de-DE" dirty="0" err="1">
                <a:solidFill>
                  <a:srgbClr val="BC091B"/>
                </a:solidFill>
              </a:rPr>
              <a:t>oil-heating</a:t>
            </a:r>
            <a:r>
              <a:rPr lang="de-DE" dirty="0">
                <a:solidFill>
                  <a:srgbClr val="BC091B"/>
                </a:solidFill>
              </a:rPr>
              <a:t>!</a:t>
            </a:r>
          </a:p>
          <a:p>
            <a:pPr lvl="2"/>
            <a:endParaRPr lang="de-DE" dirty="0"/>
          </a:p>
          <a:p>
            <a:pPr marL="71438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EC9E6E-914B-7B47-D003-A591D0EE6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077072"/>
            <a:ext cx="351155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1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Stationary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Examples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1438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BKH-E:</a:t>
            </a:r>
            <a:endParaRPr lang="de-DE" dirty="0"/>
          </a:p>
          <a:p>
            <a:pPr marL="71438" indent="0">
              <a:buNone/>
            </a:pPr>
            <a:endParaRPr lang="de-DE" dirty="0"/>
          </a:p>
          <a:p>
            <a:r>
              <a:rPr lang="de-DE" dirty="0"/>
              <a:t>Wien-Brigittenau </a:t>
            </a:r>
          </a:p>
          <a:p>
            <a:pPr lvl="1"/>
            <a:r>
              <a:rPr lang="de-DE" dirty="0" err="1"/>
              <a:t>housing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refugees</a:t>
            </a:r>
            <a:r>
              <a:rPr lang="de-DE" dirty="0"/>
              <a:t>  </a:t>
            </a:r>
          </a:p>
          <a:p>
            <a:pPr lvl="2"/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: 1966</a:t>
            </a:r>
          </a:p>
          <a:p>
            <a:pPr lvl="2"/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: 718 m</a:t>
            </a:r>
            <a:r>
              <a:rPr lang="de-DE" baseline="30000" dirty="0"/>
              <a:t>2</a:t>
            </a:r>
            <a:r>
              <a:rPr lang="de-DE" dirty="0"/>
              <a:t>, 25 </a:t>
            </a:r>
            <a:r>
              <a:rPr lang="de-DE" dirty="0" err="1"/>
              <a:t>apartments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49 </a:t>
            </a:r>
            <a:r>
              <a:rPr lang="de-DE" dirty="0" err="1"/>
              <a:t>people</a:t>
            </a:r>
            <a:endParaRPr lang="de-DE" dirty="0"/>
          </a:p>
          <a:p>
            <a:pPr lvl="2"/>
            <a:r>
              <a:rPr lang="de-DE" dirty="0" err="1"/>
              <a:t>heating</a:t>
            </a:r>
            <a:r>
              <a:rPr lang="de-DE" dirty="0"/>
              <a:t>/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/m</a:t>
            </a:r>
            <a:r>
              <a:rPr lang="de-DE" baseline="30000" dirty="0"/>
              <a:t>2</a:t>
            </a:r>
            <a:r>
              <a:rPr lang="de-DE" dirty="0"/>
              <a:t>a: </a:t>
            </a:r>
            <a:r>
              <a:rPr lang="de-DE" dirty="0" err="1"/>
              <a:t>around</a:t>
            </a:r>
            <a:r>
              <a:rPr lang="de-DE" dirty="0"/>
              <a:t> EUR 30,-</a:t>
            </a:r>
          </a:p>
          <a:p>
            <a:pPr lvl="2"/>
            <a:endParaRPr lang="de-DE" dirty="0"/>
          </a:p>
          <a:p>
            <a:pPr marL="71438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E7BF59-9E94-4BD6-D79B-DE9BE2894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28" y="4005064"/>
            <a:ext cx="359468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1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Stationary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Examples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71438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Hafen*:</a:t>
            </a:r>
            <a:endParaRPr lang="de-DE" dirty="0"/>
          </a:p>
          <a:p>
            <a:r>
              <a:rPr lang="de-DE" dirty="0"/>
              <a:t>Wien-Heiligenstadt </a:t>
            </a:r>
          </a:p>
          <a:p>
            <a:pPr lvl="1"/>
            <a:r>
              <a:rPr lang="de-DE" dirty="0" err="1"/>
              <a:t>housing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in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situations</a:t>
            </a:r>
            <a:r>
              <a:rPr lang="de-DE" dirty="0"/>
              <a:t>  </a:t>
            </a:r>
          </a:p>
          <a:p>
            <a:pPr lvl="2"/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: 2022</a:t>
            </a:r>
          </a:p>
          <a:p>
            <a:pPr lvl="2"/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: 2377 m</a:t>
            </a:r>
            <a:r>
              <a:rPr lang="de-DE" baseline="30000" dirty="0"/>
              <a:t>2</a:t>
            </a:r>
            <a:r>
              <a:rPr lang="de-DE" dirty="0"/>
              <a:t>, 29 </a:t>
            </a:r>
            <a:r>
              <a:rPr lang="de-DE" dirty="0" err="1"/>
              <a:t>apartments</a:t>
            </a:r>
            <a:r>
              <a:rPr lang="de-DE" dirty="0"/>
              <a:t>, 1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accomodation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78 </a:t>
            </a:r>
            <a:r>
              <a:rPr lang="de-DE" dirty="0" err="1"/>
              <a:t>people</a:t>
            </a:r>
            <a:endParaRPr lang="de-DE" dirty="0"/>
          </a:p>
          <a:p>
            <a:pPr lvl="2"/>
            <a:r>
              <a:rPr lang="de-DE" dirty="0" err="1"/>
              <a:t>heating</a:t>
            </a:r>
            <a:r>
              <a:rPr lang="de-DE" dirty="0"/>
              <a:t> and 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pump,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photovoltaics</a:t>
            </a:r>
            <a:r>
              <a:rPr lang="de-DE" dirty="0"/>
              <a:t>. </a:t>
            </a:r>
          </a:p>
          <a:p>
            <a:pPr lvl="2"/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rent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; high </a:t>
            </a:r>
            <a:r>
              <a:rPr lang="de-DE" dirty="0" err="1"/>
              <a:t>quality</a:t>
            </a:r>
            <a:r>
              <a:rPr lang="de-DE" dirty="0"/>
              <a:t>: thermal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, </a:t>
            </a:r>
            <a:r>
              <a:rPr lang="de-DE" dirty="0" err="1"/>
              <a:t>predicitve</a:t>
            </a:r>
            <a:r>
              <a:rPr lang="de-DE" dirty="0"/>
              <a:t>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  <a:p>
            <a:pPr lvl="2"/>
            <a:r>
              <a:rPr lang="de-DE" dirty="0" err="1"/>
              <a:t>heating</a:t>
            </a:r>
            <a:r>
              <a:rPr lang="de-DE" dirty="0"/>
              <a:t>/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/m</a:t>
            </a:r>
            <a:r>
              <a:rPr lang="de-DE" baseline="30000" dirty="0"/>
              <a:t>2</a:t>
            </a:r>
            <a:r>
              <a:rPr lang="de-DE" dirty="0"/>
              <a:t>a: </a:t>
            </a:r>
          </a:p>
          <a:p>
            <a:pPr marL="1073150" lvl="2" indent="0">
              <a:buNone/>
            </a:pPr>
            <a:r>
              <a:rPr lang="de-DE" dirty="0"/>
              <a:t>       </a:t>
            </a:r>
            <a:r>
              <a:rPr lang="de-DE" dirty="0" err="1"/>
              <a:t>around</a:t>
            </a:r>
            <a:r>
              <a:rPr lang="de-DE" dirty="0"/>
              <a:t> EUR 18,- -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</a:p>
          <a:p>
            <a:pPr marL="1073150" lvl="2" indent="0">
              <a:buNone/>
            </a:pPr>
            <a:r>
              <a:rPr lang="de-DE" dirty="0"/>
              <a:t>       pump, own PV-</a:t>
            </a:r>
            <a:r>
              <a:rPr lang="de-DE" dirty="0" err="1"/>
              <a:t>production</a:t>
            </a:r>
            <a:r>
              <a:rPr lang="de-DE" dirty="0"/>
              <a:t> not </a:t>
            </a:r>
            <a:r>
              <a:rPr lang="de-DE" dirty="0" err="1"/>
              <a:t>deducted</a:t>
            </a: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marL="71438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73AE83-5302-ED00-FD2B-C8AC992E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161260"/>
            <a:ext cx="3404808" cy="214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7388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Vorlage">
  <a:themeElements>
    <a:clrScheme name="Volkshilfe_Farbschema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646567"/>
      </a:accent1>
      <a:accent2>
        <a:srgbClr val="BC091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Volkshilf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owerPoint" id="{4C91D414-E48A-4BB6-8344-6E31C2199BD7}" vid="{483546FD-EBC8-4F4B-B872-70AA3408BFA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9" ma:contentTypeDescription="Create a new document." ma:contentTypeScope="" ma:versionID="ed47b764d2860369c1ff98ecc802b5ca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12f6ada7a56a08282d2dc635619cb2a7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6" nillable="true" ma:displayName="Info" ma:format="Dropdown" ma:internalName="Inf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ff6bad-ea69-4c81-826a-bb0324ae1e36" xsi:nil="true"/>
    <lcf76f155ced4ddcb4097134ff3c332f xmlns="8e12d9bd-ea3e-4137-9ea7-b65ad54deda4">
      <Terms xmlns="http://schemas.microsoft.com/office/infopath/2007/PartnerControls"/>
    </lcf76f155ced4ddcb4097134ff3c332f>
    <Info xmlns="8e12d9bd-ea3e-4137-9ea7-b65ad54ded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3B26F2-FE77-4808-867F-0667979A1990}"/>
</file>

<file path=customXml/itemProps2.xml><?xml version="1.0" encoding="utf-8"?>
<ds:datastoreItem xmlns:ds="http://schemas.openxmlformats.org/officeDocument/2006/customXml" ds:itemID="{D9337E62-173A-485D-8E8E-E146DC4CDE73}">
  <ds:schemaRefs>
    <ds:schemaRef ds:uri="http://schemas.microsoft.com/office/2006/metadata/properties"/>
    <ds:schemaRef ds:uri="http://schemas.microsoft.com/office/infopath/2007/PartnerControls"/>
    <ds:schemaRef ds:uri="959c59f8-68d2-47e3-a5f7-1d21cebf9a89"/>
    <ds:schemaRef ds:uri="dad9159f-d51f-410b-86c1-13900bef4932"/>
  </ds:schemaRefs>
</ds:datastoreItem>
</file>

<file path=customXml/itemProps3.xml><?xml version="1.0" encoding="utf-8"?>
<ds:datastoreItem xmlns:ds="http://schemas.openxmlformats.org/officeDocument/2006/customXml" ds:itemID="{09A2090A-EE33-4444-9301-02F48C34F0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</Template>
  <TotalTime>0</TotalTime>
  <Words>584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Symbol</vt:lpstr>
      <vt:lpstr>Verdana</vt:lpstr>
      <vt:lpstr>Wingdings</vt:lpstr>
      <vt:lpstr>Powerpoint-Vorlage</vt:lpstr>
      <vt:lpstr>Sustainability as an Opportunity for social housing</vt:lpstr>
      <vt:lpstr>Volkshilfe wien</vt:lpstr>
      <vt:lpstr>Stationary facilities</vt:lpstr>
      <vt:lpstr>Stationary facilities</vt:lpstr>
      <vt:lpstr>Stationary facilities</vt:lpstr>
      <vt:lpstr>Stationary facilities</vt:lpstr>
      <vt:lpstr>Stationary facilities</vt:lpstr>
      <vt:lpstr>Stationary facilities</vt:lpstr>
      <vt:lpstr>Stationary facilities</vt:lpstr>
      <vt:lpstr>Out of oil and gas</vt:lpstr>
      <vt:lpstr>Legal situation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Orner</dc:creator>
  <cp:lastModifiedBy>Anna Bajomi</cp:lastModifiedBy>
  <cp:revision>43</cp:revision>
  <dcterms:created xsi:type="dcterms:W3CDTF">2024-06-10T07:30:40Z</dcterms:created>
  <dcterms:modified xsi:type="dcterms:W3CDTF">2024-06-18T12:17:26Z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